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43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2" r:id="rId11"/>
    <p:sldId id="283" r:id="rId12"/>
    <p:sldId id="266" r:id="rId13"/>
    <p:sldId id="271" r:id="rId14"/>
    <p:sldId id="272" r:id="rId15"/>
    <p:sldId id="376" r:id="rId16"/>
    <p:sldId id="377" r:id="rId17"/>
    <p:sldId id="378" r:id="rId18"/>
    <p:sldId id="369" r:id="rId19"/>
    <p:sldId id="374" r:id="rId20"/>
    <p:sldId id="365" r:id="rId21"/>
    <p:sldId id="372" r:id="rId22"/>
    <p:sldId id="381" r:id="rId23"/>
    <p:sldId id="273" r:id="rId24"/>
    <p:sldId id="281" r:id="rId25"/>
    <p:sldId id="367" r:id="rId26"/>
    <p:sldId id="279" r:id="rId27"/>
    <p:sldId id="276" r:id="rId28"/>
    <p:sldId id="380" r:id="rId29"/>
    <p:sldId id="382" r:id="rId30"/>
    <p:sldId id="277" r:id="rId31"/>
    <p:sldId id="383" r:id="rId32"/>
    <p:sldId id="385" r:id="rId33"/>
    <p:sldId id="384" r:id="rId34"/>
    <p:sldId id="388" r:id="rId35"/>
    <p:sldId id="387" r:id="rId36"/>
    <p:sldId id="389" r:id="rId37"/>
    <p:sldId id="363" r:id="rId38"/>
    <p:sldId id="391" r:id="rId39"/>
    <p:sldId id="390" r:id="rId40"/>
    <p:sldId id="358" r:id="rId41"/>
    <p:sldId id="36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/>
    <p:restoredTop sz="87920"/>
  </p:normalViewPr>
  <p:slideViewPr>
    <p:cSldViewPr snapToGrid="0">
      <p:cViewPr>
        <p:scale>
          <a:sx n="110" d="100"/>
          <a:sy n="110" d="100"/>
        </p:scale>
        <p:origin x="132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Preprocess(</a:t>
            </a:r>
            <a:r>
              <a:rPr lang="en-US" dirty="0" err="1"/>
              <a:t>df</a:t>
            </a:r>
            <a:r>
              <a:rPr lang="en-US" dirty="0"/>
              <a:t>):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the input parameters scaled, normalized, etc.</a:t>
            </a:r>
          </a:p>
          <a:p>
            <a:endParaRPr lang="en-US" dirty="0"/>
          </a:p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AU" dirty="0"/>
              <a:t>Higher values of </a:t>
            </a:r>
            <a:r>
              <a:rPr lang="en-AU" dirty="0" err="1"/>
              <a:t>lp</a:t>
            </a:r>
            <a:r>
              <a:rPr lang="en-AU" dirty="0"/>
              <a:t>__ indicate better fit of the model to the data (i.e., the parameters are more likely under the posterior distribution).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3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cs typeface="Times New Roman" panose="02020603050405020304" pitchFamily="18" charset="0"/>
              </a:rPr>
              <a:t>Noise [</a:t>
            </a: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Error]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58" y="929025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55479" y="53"/>
            <a:ext cx="368238" cy="66462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474824" y="5342409"/>
            <a:ext cx="6296629" cy="923341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 under our assumptions.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85873"/>
              </p:ext>
            </p:extLst>
          </p:nvPr>
        </p:nvGraphicFramePr>
        <p:xfrm>
          <a:off x="5316456" y="3510571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507" y="1227353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994" y="1218950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2019" y="1210985"/>
            <a:ext cx="1161000" cy="1308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97651-01EF-6F83-90C5-A24CD04ED7A7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935AD-A8CC-01C0-D15D-99189787515C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DB9EF-2E74-C617-B967-3210CFBD10C0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Same priors for each validations, clearly different parameters as it’s fitted at different time-points.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RMSE, etc.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daily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1197F0-9FE1-633C-072B-D6999D3D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  <p:pic>
        <p:nvPicPr>
          <p:cNvPr id="1026" name="Picture 2" descr="MLflow — a modern MLOps tool for data project collaboration | by Hong  Nguyen | SFU Professional Computer Science | Medium">
            <a:extLst>
              <a:ext uri="{FF2B5EF4-FFF2-40B4-BE49-F238E27FC236}">
                <a16:creationId xmlns:a16="http://schemas.microsoft.com/office/drawing/2014/main" id="{9291B2D2-242C-54AA-9ACA-7E34FF97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5329719"/>
            <a:ext cx="1782501" cy="6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B4DD5F59-AB78-117C-614C-8695DEDCD46F}"/>
              </a:ext>
            </a:extLst>
          </p:cNvPr>
          <p:cNvSpPr/>
          <p:nvPr/>
        </p:nvSpPr>
        <p:spPr>
          <a:xfrm>
            <a:off x="2314208" y="4718875"/>
            <a:ext cx="2188344" cy="812026"/>
          </a:xfrm>
          <a:prstGeom prst="wedgeEllipseCallout">
            <a:avLst>
              <a:gd name="adj1" fmla="val -63922"/>
              <a:gd name="adj2" fmla="val 496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recommend</a:t>
            </a:r>
          </a:p>
        </p:txBody>
      </p:sp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C5F-263F-21C3-864C-93CFB8FF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075-87AC-1CB5-63E4-4F127FD3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Main Components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657FB-725B-D1AE-F15A-8CB9770A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7481382" y="2045651"/>
            <a:ext cx="3988783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902F7-B5C7-BA97-8108-CAC7E1CF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267427" y="2046968"/>
            <a:ext cx="3987478" cy="4023483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FECC9-D36B-6319-5419-FA5D85413166}"/>
              </a:ext>
            </a:extLst>
          </p:cNvPr>
          <p:cNvSpPr/>
          <p:nvPr/>
        </p:nvSpPr>
        <p:spPr>
          <a:xfrm>
            <a:off x="1267428" y="1577459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Holidays, Weekly Seasonality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CD60-9396-9C77-2165-9DCEDEFDE1DE}"/>
              </a:ext>
            </a:extLst>
          </p:cNvPr>
          <p:cNvSpPr/>
          <p:nvPr/>
        </p:nvSpPr>
        <p:spPr>
          <a:xfrm>
            <a:off x="7481382" y="1576142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Yearly Seasonality, Weather reg., Weekends reg.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B036C-A74C-61F0-979E-77F5D458525D}"/>
              </a:ext>
            </a:extLst>
          </p:cNvPr>
          <p:cNvSpPr/>
          <p:nvPr/>
        </p:nvSpPr>
        <p:spPr>
          <a:xfrm>
            <a:off x="5440100" y="1984041"/>
            <a:ext cx="1934901" cy="40864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Augmentations: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Holidays including day-of-week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Weekdays yearly-changes (by daylight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Lockdowns’ impact using ”holidays”.</a:t>
            </a:r>
          </a:p>
        </p:txBody>
      </p:sp>
    </p:spTree>
    <p:extLst>
      <p:ext uri="{BB962C8B-B14F-4D97-AF65-F5344CB8AC3E}">
        <p14:creationId xmlns:p14="http://schemas.microsoft.com/office/powerpoint/2010/main" val="3439762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E77-C5EC-C9E0-5E7A-B3B09204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EE0D7-299F-D416-BAEC-30696CD1F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176" y="842059"/>
            <a:ext cx="2636933" cy="5306992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8627A-AC50-5BDF-6604-9F7B90FD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27139"/>
            <a:ext cx="4703877" cy="3255357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916E7B-BF8D-BC52-2659-6A158D81FF2C}"/>
              </a:ext>
            </a:extLst>
          </p:cNvPr>
          <p:cNvSpPr/>
          <p:nvPr/>
        </p:nvSpPr>
        <p:spPr>
          <a:xfrm>
            <a:off x="1219200" y="2415215"/>
            <a:ext cx="4703877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the External Regressors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89C81-3C21-09B0-0FF2-EE7278EE2618}"/>
              </a:ext>
            </a:extLst>
          </p:cNvPr>
          <p:cNvSpPr/>
          <p:nvPr/>
        </p:nvSpPr>
        <p:spPr>
          <a:xfrm rot="16200000">
            <a:off x="5940790" y="3297305"/>
            <a:ext cx="5396695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Weather regressors’ impact level at different temperatures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B082-0852-F7C2-450B-C963C4C4114C}"/>
              </a:ext>
            </a:extLst>
          </p:cNvPr>
          <p:cNvSpPr/>
          <p:nvPr/>
        </p:nvSpPr>
        <p:spPr>
          <a:xfrm>
            <a:off x="6226215" y="2827139"/>
            <a:ext cx="1934901" cy="3321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Temperature,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cdd</a:t>
            </a:r>
            <a:r>
              <a:rPr lang="en-US" sz="1400" dirty="0">
                <a:solidFill>
                  <a:schemeClr val="tx1"/>
                </a:solidFill>
              </a:rPr>
              <a:t> to simulate the non-linear reaction to temperature. </a:t>
            </a:r>
          </a:p>
        </p:txBody>
      </p:sp>
    </p:spTree>
    <p:extLst>
      <p:ext uri="{BB962C8B-B14F-4D97-AF65-F5344CB8AC3E}">
        <p14:creationId xmlns:p14="http://schemas.microsoft.com/office/powerpoint/2010/main" val="334086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898-0CF5-6C9A-FB06-D98FA0A5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1EA-7F85-6E7C-FC5D-EAC5F7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7A694-4024-1981-3FE6-23FB1885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80138"/>
            <a:ext cx="7083266" cy="2728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5F186-9C1A-EA35-19CF-D4E30741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15" y="3279039"/>
            <a:ext cx="2683889" cy="2729899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07185-8B5C-1A1A-245D-73B2C4539C89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By looking at the overall model’s residuals it seems quite stationary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What about by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0963-0DDD-13A5-E8C2-8F001E20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FF-7935-49E3-C08A-180F5FED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 by Day of Week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3C246-2673-D578-4E64-4BBD29CA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16" y="264528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B13CE-C0DF-43C2-AA72-156F668C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16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11CC-EDAC-2960-ABC4-4B9C0C3D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16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496-3558-E97E-E8B3-EE0AE680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6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853E0-553A-C05B-9BD8-8BCE5E045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D129E-731A-318F-E8AF-0D8ADCE6F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66F45-C72D-8BB0-7EC7-0F9F6A3A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5448F-A0BC-3977-16E3-9BDE3DE7FE73}"/>
              </a:ext>
            </a:extLst>
          </p:cNvPr>
          <p:cNvSpPr/>
          <p:nvPr/>
        </p:nvSpPr>
        <p:spPr>
          <a:xfrm>
            <a:off x="885462" y="1775828"/>
            <a:ext cx="3145423" cy="47467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Example by graphs of how </a:t>
            </a:r>
            <a:r>
              <a:rPr lang="en-US" sz="1400" b="1" u="sng" dirty="0">
                <a:solidFill>
                  <a:schemeClr val="tx1"/>
                </a:solidFill>
              </a:rPr>
              <a:t>explainable signals </a:t>
            </a:r>
            <a:r>
              <a:rPr lang="en-US" sz="1400" b="1" dirty="0">
                <a:solidFill>
                  <a:schemeClr val="tx1"/>
                </a:solidFill>
              </a:rPr>
              <a:t>not captured by the model can be mathematically captured by refining the model: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can see some days of the week are less stationary.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Before adding the “</a:t>
            </a:r>
            <a:r>
              <a:rPr lang="en-US" sz="1400" dirty="0" err="1">
                <a:solidFill>
                  <a:schemeClr val="tx1"/>
                </a:solidFill>
              </a:rPr>
              <a:t>daylight_hours</a:t>
            </a:r>
            <a:r>
              <a:rPr lang="en-US" sz="1400" dirty="0">
                <a:solidFill>
                  <a:schemeClr val="tx1"/>
                </a:solidFill>
              </a:rPr>
              <a:t>” regressor for the weekends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noise was even more seasonal.</a:t>
            </a:r>
          </a:p>
        </p:txBody>
      </p:sp>
    </p:spTree>
    <p:extLst>
      <p:ext uri="{BB962C8B-B14F-4D97-AF65-F5344CB8AC3E}">
        <p14:creationId xmlns:p14="http://schemas.microsoft.com/office/powerpoint/2010/main" val="478367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9EE-A1BD-DAF5-F6A5-E1D8D567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E1E0-51E2-2793-D810-EDD5EC0E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monthly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7FA915-9F20-12D6-C75A-BF035137CA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C2FC2D-43E9-6F0E-EE7D-A33F22D98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166CEEC-0EEE-67CD-7690-CC96BFD4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</p:spTree>
    <p:extLst>
      <p:ext uri="{BB962C8B-B14F-4D97-AF65-F5344CB8AC3E}">
        <p14:creationId xmlns:p14="http://schemas.microsoft.com/office/powerpoint/2010/main" val="1098601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3E3-8690-48C4-13E7-36C6360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494"/>
          </a:xfrm>
        </p:spPr>
        <p:txBody>
          <a:bodyPr/>
          <a:lstStyle/>
          <a:p>
            <a:r>
              <a:rPr lang="en-US" dirty="0"/>
              <a:t>TO SHOW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(TO DO)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2527-4698-3F6C-3520-62B1D24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429"/>
            <a:ext cx="9601200" cy="4280971"/>
          </a:xfrm>
        </p:spPr>
        <p:txBody>
          <a:bodyPr/>
          <a:lstStyle/>
          <a:p>
            <a:r>
              <a:rPr lang="en-US" dirty="0"/>
              <a:t>Explaining what each variable means.</a:t>
            </a:r>
          </a:p>
          <a:p>
            <a:r>
              <a:rPr lang="en-US" dirty="0"/>
              <a:t>Explaining what the trend means under the inputted variables.</a:t>
            </a:r>
          </a:p>
          <a:p>
            <a:r>
              <a:rPr lang="en-US" dirty="0"/>
              <a:t>Why using a granular (Daily or Hourly) and Monthly models separately makes sense.</a:t>
            </a:r>
          </a:p>
          <a:p>
            <a:pPr lvl="1"/>
            <a:r>
              <a:rPr lang="en-US" dirty="0"/>
              <a:t>Utilize the most granular, reliable and important variables (example: GDP &gt; monthly).</a:t>
            </a:r>
          </a:p>
          <a:p>
            <a:pPr lvl="1"/>
            <a:r>
              <a:rPr lang="en-US" dirty="0"/>
              <a:t>Noise creation.</a:t>
            </a:r>
          </a:p>
        </p:txBody>
      </p:sp>
    </p:spTree>
    <p:extLst>
      <p:ext uri="{BB962C8B-B14F-4D97-AF65-F5344CB8AC3E}">
        <p14:creationId xmlns:p14="http://schemas.microsoft.com/office/powerpoint/2010/main" val="2327982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32E6-A51D-1FF6-F5B8-B61CB94D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334"/>
          </a:xfrm>
        </p:spPr>
        <p:txBody>
          <a:bodyPr/>
          <a:lstStyle/>
          <a:p>
            <a:r>
              <a:rPr lang="en-US" dirty="0"/>
              <a:t>Monthly to Daily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2211-7A31-A39D-7403-D08BF52B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3134"/>
            <a:ext cx="9601200" cy="4374266"/>
          </a:xfrm>
        </p:spPr>
        <p:txBody>
          <a:bodyPr/>
          <a:lstStyle/>
          <a:p>
            <a:r>
              <a:rPr lang="en-US" dirty="0"/>
              <a:t>Get the weather + holidays effect out and group by month. </a:t>
            </a:r>
          </a:p>
          <a:p>
            <a:r>
              <a:rPr lang="en-US" dirty="0"/>
              <a:t>Monthly model regressors: GDP, population, prices, days of month (or hours of daylight).</a:t>
            </a:r>
          </a:p>
          <a:p>
            <a:r>
              <a:rPr lang="en-US" dirty="0"/>
              <a:t>The volumes (no temp or holidays) are defined by the monthly forecast outputs.</a:t>
            </a:r>
          </a:p>
          <a:p>
            <a:r>
              <a:rPr lang="en-US" dirty="0" err="1"/>
              <a:t>Yhat</a:t>
            </a:r>
            <a:r>
              <a:rPr lang="en-US" dirty="0"/>
              <a:t> = trend * (1 + </a:t>
            </a:r>
            <a:r>
              <a:rPr lang="en-US" dirty="0" err="1"/>
              <a:t>multiplicative_coef</a:t>
            </a:r>
            <a:r>
              <a:rPr lang="en-US" dirty="0"/>
              <a:t>)</a:t>
            </a:r>
          </a:p>
          <a:p>
            <a:r>
              <a:rPr lang="en-US" dirty="0"/>
              <a:t>So we need to get the daily distribution for each month from the daily model &gt; each month’s distribution should be “&gt;1” as we need to include the weather effects and holidays (holidays are negative </a:t>
            </a:r>
            <a:r>
              <a:rPr lang="en-US" dirty="0" err="1"/>
              <a:t>coefs</a:t>
            </a:r>
            <a:r>
              <a:rPr lang="en-US" dirty="0"/>
              <a:t> but weather are positive </a:t>
            </a:r>
            <a:r>
              <a:rPr lang="en-US" dirty="0" err="1"/>
              <a:t>coefs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48056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16A7-1176-3FD1-D82C-7B40C591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8791-5259-1C3D-3A4A-4EB670DAB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hourly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6D7F2A-EE4F-C33A-679F-E14CD6023C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A5BCCAE-6B4E-DEEC-F9FC-316B91E9F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4D18DC-1B8F-CFF5-1BF4-3511B6D4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</p:spTree>
    <p:extLst>
      <p:ext uri="{BB962C8B-B14F-4D97-AF65-F5344CB8AC3E}">
        <p14:creationId xmlns:p14="http://schemas.microsoft.com/office/powerpoint/2010/main" val="353868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structural time 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15116</TotalTime>
  <Words>6474</Words>
  <Application>Microsoft Macintosh PowerPoint</Application>
  <PresentationFormat>Widescreen</PresentationFormat>
  <Paragraphs>696</Paragraphs>
  <Slides>41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forecasting*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daily model</vt:lpstr>
      <vt:lpstr>Main Components </vt:lpstr>
      <vt:lpstr>Extra Regressors</vt:lpstr>
      <vt:lpstr>Noise, Error, Residuals…</vt:lpstr>
      <vt:lpstr>Noise by Day of Week</vt:lpstr>
      <vt:lpstr>GB monthly model</vt:lpstr>
      <vt:lpstr>TO SHOW (TO DO)</vt:lpstr>
      <vt:lpstr>Monthly to Daily</vt:lpstr>
      <vt:lpstr>GB hourly model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57</cp:revision>
  <dcterms:created xsi:type="dcterms:W3CDTF">2024-07-22T10:59:02Z</dcterms:created>
  <dcterms:modified xsi:type="dcterms:W3CDTF">2024-10-01T15:39:15Z</dcterms:modified>
</cp:coreProperties>
</file>